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0"/>
  </p:notesMasterIdLst>
  <p:sldIdLst>
    <p:sldId id="268" r:id="rId5"/>
    <p:sldId id="310" r:id="rId6"/>
    <p:sldId id="312" r:id="rId7"/>
    <p:sldId id="313" r:id="rId8"/>
    <p:sldId id="314" r:id="rId9"/>
    <p:sldId id="316" r:id="rId10"/>
    <p:sldId id="317" r:id="rId11"/>
    <p:sldId id="319" r:id="rId12"/>
    <p:sldId id="320" r:id="rId13"/>
    <p:sldId id="322" r:id="rId14"/>
    <p:sldId id="337" r:id="rId15"/>
    <p:sldId id="326" r:id="rId16"/>
    <p:sldId id="339" r:id="rId17"/>
    <p:sldId id="338" r:id="rId18"/>
    <p:sldId id="340" r:id="rId19"/>
    <p:sldId id="327" r:id="rId20"/>
    <p:sldId id="328" r:id="rId21"/>
    <p:sldId id="330" r:id="rId22"/>
    <p:sldId id="329" r:id="rId23"/>
    <p:sldId id="331" r:id="rId24"/>
    <p:sldId id="336" r:id="rId25"/>
    <p:sldId id="332" r:id="rId26"/>
    <p:sldId id="333" r:id="rId27"/>
    <p:sldId id="334" r:id="rId28"/>
    <p:sldId id="33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2F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09" autoAdjust="0"/>
    <p:restoredTop sz="77171" autoAdjust="0"/>
  </p:normalViewPr>
  <p:slideViewPr>
    <p:cSldViewPr snapToGrid="0">
      <p:cViewPr>
        <p:scale>
          <a:sx n="75" d="100"/>
          <a:sy n="75" d="100"/>
        </p:scale>
        <p:origin x="44" y="-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B18A9-0D3A-42C2-9770-6F68FD7FB021}" type="datetimeFigureOut">
              <a:rPr lang="en-US" smtClean="0"/>
              <a:t>9/17/2025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F930B-E29C-4108-8815-8601CA83D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99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6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7C594-6402-F83B-30AE-87A11B38F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FAC15EB-45C7-6495-B999-4B4F745110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30E23E-3CD2-401A-6966-E8E9C31AC9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351FBC-9B28-38C6-50DD-1BF4E2CC8F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0666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F5BC0-57AC-9130-5C3B-BEE257622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9C2F43-1286-EEE1-B726-56E734A278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D07813-BB6C-53AB-B6DA-26789FECF9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61D684-AFCA-97F3-6421-A3B1DF88A1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36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“</a:t>
            </a:r>
            <a:r>
              <a:rPr lang="en-US" dirty="0" err="1"/>
              <a:t>ClinicalBERT</a:t>
            </a:r>
            <a:r>
              <a:rPr lang="en-US" dirty="0"/>
              <a:t> uses the same pretraining tasks as BERT. The first model is Masked Language Modeling _ this model predicting missing words in sentences .for example  ‘The patient was admitted with — failure then model predict renal or heart.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second model is Next Sentence Prediction — this model predicting if one sentence follows another .for example sentence a and b are related or not then model are provide yes or no.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14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“After pretraining, we train </a:t>
            </a:r>
            <a:r>
              <a:rPr lang="en-US" dirty="0" err="1"/>
              <a:t>ClinicalBERT</a:t>
            </a:r>
            <a:r>
              <a:rPr lang="en-US" dirty="0"/>
              <a:t> further to predict if a patient will be readmitted within 30 days. In </a:t>
            </a:r>
            <a:r>
              <a:rPr lang="en-US" dirty="0" err="1"/>
              <a:t>ClinicalBERT</a:t>
            </a:r>
            <a:r>
              <a:rPr lang="en-US" dirty="0"/>
              <a:t>, there is a special token called [CLS] that represents the whole input. We use the embedding of this [CLS] token and put it into a classifier, which gives the probability of readmission. This way, the model can update each patient’s risk score as new notes are added during their hospital stay.”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7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“Hyperparameters are basically the settings we choose before training a model. They guide how the model learns but aren’t learned by the model itself. For </a:t>
            </a:r>
            <a:r>
              <a:rPr lang="en-US" dirty="0" err="1"/>
              <a:t>ClinicalBERT</a:t>
            </a:r>
            <a:r>
              <a:rPr lang="en-US" dirty="0"/>
              <a:t>, it follows the BERT-Base setup with 12 transformer layers, hidden size 768, and 12 attention heads. They used the Adam optimizer with a learning rate of 2e-5. Pretraining was done in two steps, first with sequence length 128, then extended to 512. For fine-tuning, the batch size was 56, trained over 3 epochs, with early stopping to prevent overfitting. These choices help keep a good balance between performance and GPU limits.”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87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“MIMIC-III is a large ICU dataset collected from 2001 to 2012 at Beth Israel Hospital. It contains almost 59,000 admissions, over 38,000 patients, and more than 2 million clinical notes. After filtering out newborns and patients who died in hospital, the final set had around 34,500 patients, including about 3,000 with readmissions. </a:t>
            </a:r>
            <a:br>
              <a:rPr lang="en-US" dirty="0"/>
            </a:br>
            <a:r>
              <a:rPr lang="en-US" dirty="0"/>
              <a:t>“The preprocessing pipeline cleaned and standardized notes. This included lowercasing, removing special characters, and handling abbreviations.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408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two pretraining tasks: </a:t>
            </a:r>
            <a:r>
              <a:rPr lang="en-US" b="1" dirty="0"/>
              <a:t>Masked Language Modeling</a:t>
            </a:r>
            <a:r>
              <a:rPr lang="en-US" dirty="0"/>
              <a:t> and </a:t>
            </a:r>
            <a:r>
              <a:rPr lang="en-US" b="1" dirty="0"/>
              <a:t>Next Sentence Prediction</a:t>
            </a:r>
            <a:r>
              <a:rPr lang="en-US" dirty="0"/>
              <a:t>.</a:t>
            </a:r>
          </a:p>
          <a:p>
            <a:r>
              <a:rPr lang="en-US" dirty="0"/>
              <a:t>What we found is that </a:t>
            </a:r>
            <a:r>
              <a:rPr lang="en-US" b="1" dirty="0" err="1"/>
              <a:t>ClinicalBERT</a:t>
            </a:r>
            <a:r>
              <a:rPr lang="en-US" b="1" dirty="0"/>
              <a:t> consistently outperforms vanilla BERT</a:t>
            </a:r>
            <a:r>
              <a:rPr lang="en-US" dirty="0"/>
              <a:t> in both tasks.</a:t>
            </a:r>
          </a:p>
          <a:p>
            <a:r>
              <a:rPr lang="en-US" dirty="0"/>
              <a:t>For </a:t>
            </a:r>
            <a:r>
              <a:rPr lang="en-US" b="1" dirty="0"/>
              <a:t>MLM</a:t>
            </a:r>
            <a:r>
              <a:rPr lang="en-US" dirty="0"/>
              <a:t>, </a:t>
            </a:r>
            <a:r>
              <a:rPr lang="en-US" dirty="0" err="1"/>
              <a:t>ClinicalBERT</a:t>
            </a:r>
            <a:r>
              <a:rPr lang="en-US" dirty="0"/>
              <a:t> was much better at filling in masked words</a:t>
            </a:r>
            <a:br>
              <a:rPr lang="en-US" dirty="0"/>
            </a:br>
            <a:r>
              <a:rPr lang="en-US" dirty="0"/>
              <a:t>And for </a:t>
            </a:r>
            <a:r>
              <a:rPr lang="en-US" b="1" dirty="0"/>
              <a:t>NSP</a:t>
            </a:r>
            <a:r>
              <a:rPr lang="en-US" dirty="0"/>
              <a:t>, it also showed stronger performance in identifying the correct sentence order and capturing the right clinical context.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3562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147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6481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087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268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6088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37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89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329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8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851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63EAB-6E46-606D-5D78-8CD8E4FFB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E00865-D9BB-CD5F-1ABD-0FCDDB1B32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70856A-1E4B-B0AC-4B1F-49D3F2B58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Clinical BERT is a special version of a language model called BERT, adapted to work with medical notes. Medical notes use a lot of short forms and special words that are hard for regular models to understand. This version is trained on a large set of real hospital records—thousands of patient admissions and millions of notes.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process starts with these notes, which are broken down into smaller pieces called tokens. These tokens are then turned into numbers that computers can work with, called embeddings.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model then looks at these numbers to find important patterns and meanings. A special token helps the model decide how to classify or categorize the text. Finally, the model gives predictions based on what it learned.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short, Clinical BERT helps computers understand the unique language used by doctors and nurses, making it easier to analyze medical records."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8D52F3-5AB0-8F7D-8123-36CB0B2E70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150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25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8A945-EB4D-6B79-C1FA-203EC7F11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CD28DD-BC40-C270-A208-254900CEA4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F41C0C-F9E0-4532-273A-C113C223CF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4023CD-7B89-22FD-6B8B-D10037F250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AF930B-E29C-4108-8815-8601CA83DB9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50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4180" y="1427922"/>
            <a:ext cx="3612668" cy="1023103"/>
          </a:xfrm>
        </p:spPr>
        <p:txBody>
          <a:bodyPr>
            <a:normAutofit fontScale="90000"/>
          </a:bodyPr>
          <a:lstStyle/>
          <a:p>
            <a:r>
              <a:rPr lang="en-US" sz="4800" b="1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Lucida Grande"/>
              </a:rPr>
              <a:t>ClinicalBERT</a:t>
            </a:r>
            <a:r>
              <a:rPr lang="en-US" sz="48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Lucida Grande"/>
              </a:rPr>
              <a:t>:</a:t>
            </a:r>
            <a:br>
              <a:rPr lang="en-US" sz="48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Lucida Grande"/>
              </a:rPr>
            </a:b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4179" y="1939473"/>
            <a:ext cx="6269347" cy="1021498"/>
          </a:xfrm>
        </p:spPr>
        <p:txBody>
          <a:bodyPr>
            <a:normAutofit fontScale="92500"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Lucida Grande"/>
              </a:rPr>
              <a:t>Modeling Clinical Notes and Predicting Hospital Readmission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64620269-B637-25F6-09A7-91347F7FD3A8}"/>
              </a:ext>
            </a:extLst>
          </p:cNvPr>
          <p:cNvSpPr txBox="1">
            <a:spLocks/>
          </p:cNvSpPr>
          <p:nvPr/>
        </p:nvSpPr>
        <p:spPr>
          <a:xfrm>
            <a:off x="643670" y="4498925"/>
            <a:ext cx="6269347" cy="1021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ourceSansPro"/>
              </a:rPr>
              <a:t>DR. ABDUS SALAM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4A09B38-6087-BDB4-E70F-8FFFF68108BD}"/>
              </a:ext>
            </a:extLst>
          </p:cNvPr>
          <p:cNvSpPr txBox="1">
            <a:spLocks/>
          </p:cNvSpPr>
          <p:nvPr/>
        </p:nvSpPr>
        <p:spPr>
          <a:xfrm>
            <a:off x="643669" y="3988979"/>
            <a:ext cx="6269347" cy="1021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Instructor: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746440B-6BDF-BC1B-C4B9-329ED610BA1A}"/>
              </a:ext>
            </a:extLst>
          </p:cNvPr>
          <p:cNvSpPr txBox="1">
            <a:spLocks/>
          </p:cNvSpPr>
          <p:nvPr/>
        </p:nvSpPr>
        <p:spPr>
          <a:xfrm>
            <a:off x="744179" y="2747992"/>
            <a:ext cx="6269347" cy="1021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i="1" dirty="0"/>
              <a:t>Authors: Huang, </a:t>
            </a:r>
            <a:r>
              <a:rPr lang="en-US" sz="1800" i="1" dirty="0" err="1"/>
              <a:t>Altosaar</a:t>
            </a:r>
            <a:r>
              <a:rPr lang="en-US" sz="1800" i="1" dirty="0"/>
              <a:t>, </a:t>
            </a:r>
            <a:r>
              <a:rPr lang="en-US" sz="1800" i="1" dirty="0" err="1"/>
              <a:t>Ranganath</a:t>
            </a:r>
            <a:endParaRPr lang="en-US" sz="18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2940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Why BERT?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84F7E5-745E-9B07-C062-029D60669FF8}"/>
              </a:ext>
            </a:extLst>
          </p:cNvPr>
          <p:cNvSpPr/>
          <p:nvPr/>
        </p:nvSpPr>
        <p:spPr>
          <a:xfrm>
            <a:off x="685801" y="4615935"/>
            <a:ext cx="3845858" cy="14253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018226-AAA2-C439-C041-74F2CD3872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23779" r="-368" b="19108"/>
          <a:stretch/>
        </p:blipFill>
        <p:spPr>
          <a:xfrm>
            <a:off x="5403477" y="2233168"/>
            <a:ext cx="6356948" cy="36172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2A4147-2F81-152A-3F06-D4AA7DCCD8E1}"/>
              </a:ext>
            </a:extLst>
          </p:cNvPr>
          <p:cNvSpPr txBox="1"/>
          <p:nvPr/>
        </p:nvSpPr>
        <p:spPr>
          <a:xfrm>
            <a:off x="999565" y="4469428"/>
            <a:ext cx="609824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i="1" dirty="0"/>
              <a:t>“</a:t>
            </a:r>
            <a:r>
              <a:rPr lang="en-US" sz="4400" b="1" i="1" dirty="0">
                <a:highlight>
                  <a:srgbClr val="FFFF00"/>
                </a:highlight>
              </a:rPr>
              <a:t>A</a:t>
            </a:r>
            <a:r>
              <a:rPr lang="en-US" sz="2000" b="1" i="1" dirty="0">
                <a:highlight>
                  <a:srgbClr val="FFFF00"/>
                </a:highlight>
              </a:rPr>
              <a:t>ttention is like skimming a </a:t>
            </a:r>
          </a:p>
          <a:p>
            <a:r>
              <a:rPr lang="en-US" sz="2000" b="1" i="1" dirty="0">
                <a:highlight>
                  <a:srgbClr val="FFFF00"/>
                </a:highlight>
              </a:rPr>
              <a:t>WhatsApp chat focusing only when</a:t>
            </a:r>
          </a:p>
          <a:p>
            <a:r>
              <a:rPr lang="en-US" sz="2000" b="1" i="1" dirty="0">
                <a:highlight>
                  <a:srgbClr val="FFFF00"/>
                </a:highlight>
              </a:rPr>
              <a:t>your name appears.”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7FE49C-096B-B2AE-5786-23ADAA4666C9}"/>
              </a:ext>
            </a:extLst>
          </p:cNvPr>
          <p:cNvSpPr txBox="1"/>
          <p:nvPr/>
        </p:nvSpPr>
        <p:spPr>
          <a:xfrm>
            <a:off x="1201271" y="2233168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dirty="0">
                <a:highlight>
                  <a:srgbClr val="FFFF00"/>
                </a:highlight>
              </a:rPr>
              <a:t>Transformer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9D8DC7-F9BE-CDFF-561B-E578ACC88293}"/>
              </a:ext>
            </a:extLst>
          </p:cNvPr>
          <p:cNvSpPr txBox="1"/>
          <p:nvPr/>
        </p:nvSpPr>
        <p:spPr>
          <a:xfrm>
            <a:off x="2050677" y="2908845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dirty="0">
                <a:highlight>
                  <a:srgbClr val="FFFF00"/>
                </a:highlight>
              </a:rPr>
              <a:t>Self-Attention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FC427E-0D3D-2194-F52D-622033C0148B}"/>
              </a:ext>
            </a:extLst>
          </p:cNvPr>
          <p:cNvSpPr txBox="1"/>
          <p:nvPr/>
        </p:nvSpPr>
        <p:spPr>
          <a:xfrm>
            <a:off x="2483711" y="3557759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dirty="0">
                <a:highlight>
                  <a:srgbClr val="FFFF00"/>
                </a:highlight>
              </a:rPr>
              <a:t>Contextual Embedding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99A8ED7-6A86-A925-8581-61198F335956}"/>
              </a:ext>
            </a:extLst>
          </p:cNvPr>
          <p:cNvCxnSpPr/>
          <p:nvPr/>
        </p:nvCxnSpPr>
        <p:spPr>
          <a:xfrm>
            <a:off x="2623970" y="2641882"/>
            <a:ext cx="322729" cy="222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88557FE-B110-33D3-932B-A7C9F26EF522}"/>
              </a:ext>
            </a:extLst>
          </p:cNvPr>
          <p:cNvCxnSpPr>
            <a:cxnSpLocks/>
          </p:cNvCxnSpPr>
          <p:nvPr/>
        </p:nvCxnSpPr>
        <p:spPr>
          <a:xfrm>
            <a:off x="3620865" y="3287620"/>
            <a:ext cx="322729" cy="222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31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32A401-62B6-9BBA-2287-BA51D2BE2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3666860-6FF0-0F94-E4A5-DD657D7CCB75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73CB25-EA84-A3FF-742C-9E4E2A6BB8A9}"/>
              </a:ext>
            </a:extLst>
          </p:cNvPr>
          <p:cNvSpPr/>
          <p:nvPr/>
        </p:nvSpPr>
        <p:spPr>
          <a:xfrm>
            <a:off x="685801" y="4615935"/>
            <a:ext cx="3845858" cy="14253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5DA2C59-9F0C-03B7-9A7B-B5AAB78BB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431372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Clinical BERT Dataflow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6CDB7C-C29B-8475-35D7-D66FFD7A4083}"/>
              </a:ext>
            </a:extLst>
          </p:cNvPr>
          <p:cNvSpPr/>
          <p:nvPr/>
        </p:nvSpPr>
        <p:spPr>
          <a:xfrm>
            <a:off x="1712686" y="4615935"/>
            <a:ext cx="3199972" cy="972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4CF2E0B-8930-5E57-FD3C-D194F7D9638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11082855-F4BF-6EF9-F391-070BA98BA1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3515" y="908387"/>
            <a:ext cx="10401300" cy="423862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68C8F0B-86CC-AD0C-BD96-243E8EA1D1D1}"/>
              </a:ext>
            </a:extLst>
          </p:cNvPr>
          <p:cNvSpPr/>
          <p:nvPr/>
        </p:nvSpPr>
        <p:spPr>
          <a:xfrm>
            <a:off x="933621" y="1549518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2325CB-068B-B6CC-6B70-3F895E719643}"/>
              </a:ext>
            </a:extLst>
          </p:cNvPr>
          <p:cNvSpPr/>
          <p:nvPr/>
        </p:nvSpPr>
        <p:spPr>
          <a:xfrm>
            <a:off x="1003344" y="4545799"/>
            <a:ext cx="2920911" cy="5748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51B9C9-27F3-446E-22AE-D7C43AF8D75F}"/>
              </a:ext>
            </a:extLst>
          </p:cNvPr>
          <p:cNvSpPr txBox="1"/>
          <p:nvPr/>
        </p:nvSpPr>
        <p:spPr>
          <a:xfrm>
            <a:off x="685801" y="427263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BERT -&gt; adapted to clinical notes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F5BB1C-CC69-DBFD-2E64-A8617CD2CFD2}"/>
              </a:ext>
            </a:extLst>
          </p:cNvPr>
          <p:cNvSpPr/>
          <p:nvPr/>
        </p:nvSpPr>
        <p:spPr>
          <a:xfrm>
            <a:off x="7164167" y="4076038"/>
            <a:ext cx="1904619" cy="36525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DEC3B3-ABC5-8B12-9CD2-DB8D2F6B7E1E}"/>
              </a:ext>
            </a:extLst>
          </p:cNvPr>
          <p:cNvSpPr/>
          <p:nvPr/>
        </p:nvSpPr>
        <p:spPr>
          <a:xfrm>
            <a:off x="3797300" y="1428750"/>
            <a:ext cx="4406900" cy="2402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6CE4F7-3E15-CF71-676A-DC228D1F63AF}"/>
              </a:ext>
            </a:extLst>
          </p:cNvPr>
          <p:cNvSpPr/>
          <p:nvPr/>
        </p:nvSpPr>
        <p:spPr>
          <a:xfrm>
            <a:off x="1109221" y="3248355"/>
            <a:ext cx="2920911" cy="5748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124AD95-4779-93FA-3705-B83E12FB819E}"/>
              </a:ext>
            </a:extLst>
          </p:cNvPr>
          <p:cNvSpPr txBox="1"/>
          <p:nvPr/>
        </p:nvSpPr>
        <p:spPr>
          <a:xfrm>
            <a:off x="685801" y="4787649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Pretrained on MIMIC-III</a:t>
            </a:r>
          </a:p>
          <a:p>
            <a:r>
              <a:rPr lang="en-US" dirty="0"/>
              <a:t>-58k Admission</a:t>
            </a:r>
          </a:p>
          <a:p>
            <a:r>
              <a:rPr lang="en-US" dirty="0"/>
              <a:t>-2M notes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7CB852-7340-89A4-EE93-C02EC7D82BA3}"/>
              </a:ext>
            </a:extLst>
          </p:cNvPr>
          <p:cNvSpPr/>
          <p:nvPr/>
        </p:nvSpPr>
        <p:spPr>
          <a:xfrm>
            <a:off x="8624565" y="4320844"/>
            <a:ext cx="1904619" cy="36525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C671D3-F730-552A-35AD-B4189A8AC766}"/>
              </a:ext>
            </a:extLst>
          </p:cNvPr>
          <p:cNvSpPr txBox="1"/>
          <p:nvPr/>
        </p:nvSpPr>
        <p:spPr>
          <a:xfrm>
            <a:off x="5576565" y="4307548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Specialized embeddings for </a:t>
            </a:r>
            <a:r>
              <a:rPr lang="en-US" sz="2400" b="1" dirty="0"/>
              <a:t>clinical language</a:t>
            </a:r>
            <a:r>
              <a:rPr lang="en-US" sz="2400" dirty="0"/>
              <a:t> (abbreviations, jargon).</a:t>
            </a:r>
            <a:endParaRPr lang="en-US" sz="24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D6CE7C-D4F0-A260-643E-8C96088814D7}"/>
              </a:ext>
            </a:extLst>
          </p:cNvPr>
          <p:cNvSpPr/>
          <p:nvPr/>
        </p:nvSpPr>
        <p:spPr>
          <a:xfrm>
            <a:off x="4531659" y="3669860"/>
            <a:ext cx="2920911" cy="5748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2933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440647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Embeddings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EE2FE4-B8C1-A3D0-8B75-8427AE9A02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62" t="30357" r="-318" b="22447"/>
          <a:stretch/>
        </p:blipFill>
        <p:spPr>
          <a:xfrm>
            <a:off x="789577" y="2256411"/>
            <a:ext cx="2957455" cy="28925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CDB2AD-0141-4A39-4D5C-4852BDD06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1725" y="2256411"/>
            <a:ext cx="8240275" cy="274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01368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4A5D98-E0DF-2587-6BC1-20A271B1C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CB5A8E4-9D3B-9CCF-8DEA-F3D52D58DC66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B8212E9-69D0-7A4D-2EF3-645BD8195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440647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Transformer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2248C8-DCDF-15A2-00B0-E6CA946A3497}"/>
              </a:ext>
            </a:extLst>
          </p:cNvPr>
          <p:cNvSpPr/>
          <p:nvPr/>
        </p:nvSpPr>
        <p:spPr>
          <a:xfrm>
            <a:off x="925456" y="1010110"/>
            <a:ext cx="10733144" cy="622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90D100A-1A22-76B9-A0D4-07FDD708217E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  <a:ln>
            <a:noFill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5D4DC39-6806-605B-ADE3-FC101CD5D048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BD95E5-6C9F-57BC-6CA6-4BDB9941F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764" y="1022832"/>
            <a:ext cx="3698474" cy="449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9761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589EB-300A-3B6A-2776-E8EFEB2D5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BBE68F3-8B4C-0673-A3DA-7B920FA10B47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A9FDD66-F9BB-F093-576A-EBE3F515F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440647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Self Attention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AB58C2D-FE29-51E1-DA2D-AEE831347009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E9AA7C1-B1DF-DD66-FA18-750F1935E7AD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3BD310D3-CFB0-C419-6F27-C7F0AA0407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826" y="1737785"/>
            <a:ext cx="453201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Key–Value mechanism.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Captures relationships across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distant words.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Perfect for clinical notes with</a:t>
            </a: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long dependencies.</a:t>
            </a:r>
          </a:p>
        </p:txBody>
      </p:sp>
    </p:spTree>
    <p:extLst>
      <p:ext uri="{BB962C8B-B14F-4D97-AF65-F5344CB8AC3E}">
        <p14:creationId xmlns:p14="http://schemas.microsoft.com/office/powerpoint/2010/main" val="90388430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2FF7B2-E473-695C-168C-5DEC423DE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E9AC86C-792A-069A-7328-40701B181BDB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301A351-A345-270E-0FB7-06B18606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440647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Self Attention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194F4AC-1FAA-BBCF-7895-20A44325B9EE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5AEDB17-C447-2F23-A0C6-C914502880C3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5CBF20-6EAC-7AE1-5C39-9238FE3BF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56" y="1553135"/>
            <a:ext cx="11266544" cy="464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12047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440647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Pretraining Tasks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774EE1-F263-678F-BC57-D876CCECF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7963" y="2073973"/>
            <a:ext cx="2700972" cy="26199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34D256-923F-8623-8FB8-F869AB047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8935" y="2073973"/>
            <a:ext cx="2700972" cy="2519564"/>
          </a:xfrm>
          <a:prstGeom prst="rect">
            <a:avLst/>
          </a:prstGeom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02E21C0F-C54D-27FB-47D7-C350FC11A2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001" y="2070008"/>
            <a:ext cx="5312229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Masked Language Modeling (MLM):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mask 15% tokens → predict.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Next Sentence Prediction (NSP):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predict if two notes are consecutive.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model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 medical language structure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910775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7144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Fine-Tuning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9B9D01-5824-A154-E36F-EB1D2473D0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456" y="1609122"/>
            <a:ext cx="390690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Task: Predict if patient is readmitted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30 days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Uses [CLS] representation →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logistic classifier.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Equation: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P(readmit=1 | h[CLS]) = σ(W h[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312836-99F2-5026-CAF5-3CAD9BF3D4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2" t="23478" r="-582" b="31205"/>
          <a:stretch/>
        </p:blipFill>
        <p:spPr>
          <a:xfrm>
            <a:off x="5009989" y="1610104"/>
            <a:ext cx="6840080" cy="310782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A953E35-99CA-F708-1DB3-5D9E698A63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456" y="4806526"/>
            <a:ext cx="546361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400" b="1" dirty="0">
                <a:solidFill>
                  <a:srgbClr val="002060"/>
                </a:solidFill>
              </a:rPr>
              <a:t>Executive summary of the whole record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sz="2400" b="1" dirty="0">
              <a:solidFill>
                <a:srgbClr val="002060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Used for binary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06739702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7144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Hyperparameters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E3AE962-4B54-6BDD-7885-E1DB0149C59D}"/>
              </a:ext>
            </a:extLst>
          </p:cNvPr>
          <p:cNvGraphicFramePr>
            <a:graphicFrameLocks noGrp="1"/>
          </p:cNvGraphicFramePr>
          <p:nvPr/>
        </p:nvGraphicFramePr>
        <p:xfrm>
          <a:off x="1030514" y="1955407"/>
          <a:ext cx="10058400" cy="2651760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680851730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12752706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Category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Configuration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52751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Model Architecture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Hidden size = </a:t>
                      </a:r>
                      <a:r>
                        <a:rPr lang="en-US" b="1" dirty="0"/>
                        <a:t>768</a:t>
                      </a:r>
                      <a:r>
                        <a:rPr lang="en-US" dirty="0"/>
                        <a:t> Transformer layers = </a:t>
                      </a:r>
                      <a:r>
                        <a:rPr lang="en-US" b="1" dirty="0"/>
                        <a:t>12</a:t>
                      </a:r>
                      <a:r>
                        <a:rPr lang="en-US" dirty="0"/>
                        <a:t> Attention heads = </a:t>
                      </a:r>
                      <a:r>
                        <a:rPr lang="en-US" b="1" dirty="0"/>
                        <a:t>12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5194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Optimizer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Adam</a:t>
                      </a:r>
                      <a:r>
                        <a:rPr lang="en-US"/>
                        <a:t> Learning Rate = </a:t>
                      </a:r>
                      <a:r>
                        <a:rPr lang="en-US" b="1"/>
                        <a:t>2e-5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0631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Pretraining Setup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Sequence length = </a:t>
                      </a:r>
                      <a:r>
                        <a:rPr lang="en-US" b="1" dirty="0"/>
                        <a:t>128 → 512</a:t>
                      </a:r>
                      <a:r>
                        <a:rPr lang="en-US" dirty="0"/>
                        <a:t> (progressively increased) Batch size = </a:t>
                      </a:r>
                      <a:r>
                        <a:rPr lang="en-US" b="1" dirty="0"/>
                        <a:t>64 (short seq)</a:t>
                      </a:r>
                      <a:r>
                        <a:rPr lang="en-US" dirty="0"/>
                        <a:t> / </a:t>
                      </a:r>
                      <a:r>
                        <a:rPr lang="en-US" b="1" dirty="0"/>
                        <a:t>8 (long seq)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868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Fine-Tuning Setup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Batch size = </a:t>
                      </a:r>
                      <a:r>
                        <a:rPr lang="en-US" b="1" dirty="0"/>
                        <a:t>56</a:t>
                      </a:r>
                      <a:r>
                        <a:rPr lang="en-US" dirty="0"/>
                        <a:t> Epochs = </a:t>
                      </a:r>
                      <a:r>
                        <a:rPr lang="en-US" b="1" dirty="0"/>
                        <a:t>3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0947807"/>
                  </a:ext>
                </a:extLst>
              </a:tr>
            </a:tbl>
          </a:graphicData>
        </a:graphic>
      </p:graphicFrame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8B55A9-4488-1172-FB6B-AE0C263F9C0D}"/>
              </a:ext>
            </a:extLst>
          </p:cNvPr>
          <p:cNvCxnSpPr/>
          <p:nvPr/>
        </p:nvCxnSpPr>
        <p:spPr>
          <a:xfrm>
            <a:off x="4992914" y="1955407"/>
            <a:ext cx="0" cy="26517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79754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7144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Dataset (MIMIC-III)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2F40CA8B-FF54-B5C1-CA13-117BA5746F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456" y="1534373"/>
            <a:ext cx="808747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ICU records, 2001–2012.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58,976 admissions, 38,597 patients, 2M+ notes.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filtering: 34,560 patients, ~3k positive readmissions.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E3351837-88CF-8185-D93A-A7908D3DB502}"/>
              </a:ext>
            </a:extLst>
          </p:cNvPr>
          <p:cNvSpPr txBox="1">
            <a:spLocks/>
          </p:cNvSpPr>
          <p:nvPr/>
        </p:nvSpPr>
        <p:spPr>
          <a:xfrm>
            <a:off x="925456" y="1971078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Preprocessing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172382A-5DB7-5422-2AEA-8AB6DA72BCCA}"/>
              </a:ext>
            </a:extLst>
          </p:cNvPr>
          <p:cNvCxnSpPr/>
          <p:nvPr/>
        </p:nvCxnSpPr>
        <p:spPr>
          <a:xfrm>
            <a:off x="925456" y="3402198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 3">
            <a:extLst>
              <a:ext uri="{FF2B5EF4-FFF2-40B4-BE49-F238E27FC236}">
                <a16:creationId xmlns:a16="http://schemas.microsoft.com/office/drawing/2014/main" id="{637B9D3D-F647-FCAF-E05E-BB8D4D905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856" y="3421835"/>
            <a:ext cx="9098196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Lowercasing, removing special characters.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Sentence segmentation with </a:t>
            </a:r>
            <a:r>
              <a:rPr lang="en-US" sz="2400" dirty="0" err="1"/>
              <a:t>spaCy</a:t>
            </a:r>
            <a:r>
              <a:rPr lang="en-US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Merge short Segments(&lt;20 words).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Example: “Pt. w/ CHF, SOB, </a:t>
            </a:r>
            <a:r>
              <a:rPr lang="en-US" sz="2400" dirty="0" err="1"/>
              <a:t>hx</a:t>
            </a:r>
            <a:r>
              <a:rPr lang="en-US" sz="2400" dirty="0"/>
              <a:t> CAD.”</a:t>
            </a:r>
            <a:br>
              <a:rPr lang="en-US" sz="2400" dirty="0"/>
            </a:br>
            <a:r>
              <a:rPr lang="en-US" sz="2400" dirty="0"/>
              <a:t>Answer: “Patient with Congestive Heart Failure, Shortness of Breath, </a:t>
            </a:r>
          </a:p>
          <a:p>
            <a:r>
              <a:rPr lang="en-US" sz="2400" dirty="0"/>
              <a:t>history of Coronary Artery Disease.”</a:t>
            </a:r>
          </a:p>
        </p:txBody>
      </p:sp>
    </p:spTree>
    <p:extLst>
      <p:ext uri="{BB962C8B-B14F-4D97-AF65-F5344CB8AC3E}">
        <p14:creationId xmlns:p14="http://schemas.microsoft.com/office/powerpoint/2010/main" val="29989093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Group members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5F2BE0E-A374-6820-CB57-CABDB01E37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128213"/>
              </p:ext>
            </p:extLst>
          </p:nvPr>
        </p:nvGraphicFramePr>
        <p:xfrm>
          <a:off x="2173045" y="2717053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5167150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162037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755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Nazim-E-Alam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22-474047-1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312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Md. </a:t>
                      </a:r>
                      <a:r>
                        <a:rPr lang="en-US" dirty="0" err="1"/>
                        <a:t>Mostafijur</a:t>
                      </a:r>
                      <a:r>
                        <a:rPr lang="en-US" dirty="0"/>
                        <a:t> Rahman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22-47161-1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993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M.M. Golam Hafiz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22-48058-2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488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Md </a:t>
                      </a:r>
                      <a:r>
                        <a:rPr lang="en-US" dirty="0" err="1"/>
                        <a:t>Shohanur</a:t>
                      </a:r>
                      <a:r>
                        <a:rPr lang="en-US" dirty="0"/>
                        <a:t> Rahman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22-46800-1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6155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1EBB1D9-5C5E-D04B-303F-32C68D1351C7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7144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Results: Language Modeling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07745A-184F-1CB8-40E0-5FA3755FF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026" y="1610104"/>
            <a:ext cx="8501259" cy="427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918785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7144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Results: Readmission (Discharge Summaries)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7344D7-AD3C-29E6-6B01-9F4F67869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350" y="1510053"/>
            <a:ext cx="7387299" cy="457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410965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7144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Results: Readmission (Discharge Summaries)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4D7815-5CF3-73EB-3EAE-E9F3A0E80FA3}"/>
              </a:ext>
            </a:extLst>
          </p:cNvPr>
          <p:cNvSpPr txBox="1"/>
          <p:nvPr/>
        </p:nvSpPr>
        <p:spPr>
          <a:xfrm>
            <a:off x="925456" y="2014783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Even with only 48–72h of notes, </a:t>
            </a:r>
            <a:r>
              <a:rPr lang="en-US" sz="2000" dirty="0" err="1">
                <a:highlight>
                  <a:srgbClr val="FFFF00"/>
                </a:highlight>
              </a:rPr>
              <a:t>ClinicalBERT</a:t>
            </a:r>
            <a:r>
              <a:rPr lang="en-US" sz="2000" dirty="0">
                <a:highlight>
                  <a:srgbClr val="FFFF00"/>
                </a:highlight>
              </a:rPr>
              <a:t> </a:t>
            </a:r>
            <a:r>
              <a:rPr lang="en-US" sz="2000" dirty="0"/>
              <a:t>predicts </a:t>
            </a:r>
            <a:r>
              <a:rPr lang="en-US" sz="2000" dirty="0" err="1"/>
              <a:t>better.AUROC</a:t>
            </a:r>
            <a:r>
              <a:rPr lang="en-US" sz="2000" dirty="0"/>
              <a:t> ~0.67, beats BOW, </a:t>
            </a:r>
            <a:r>
              <a:rPr lang="en-US" sz="2000" dirty="0" err="1"/>
              <a:t>BiLSTM</a:t>
            </a:r>
            <a:r>
              <a:rPr lang="en-US" sz="2000" dirty="0"/>
              <a:t>, </a:t>
            </a:r>
            <a:r>
              <a:rPr lang="en-US" sz="2000" dirty="0" err="1"/>
              <a:t>BERT.Enables</a:t>
            </a:r>
            <a:r>
              <a:rPr lang="en-US" sz="2000" dirty="0"/>
              <a:t> earlier intervention.</a:t>
            </a:r>
          </a:p>
          <a:p>
            <a:endParaRPr lang="en-US" sz="2000" dirty="0"/>
          </a:p>
          <a:p>
            <a:endParaRPr lang="en-US" dirty="0"/>
          </a:p>
          <a:p>
            <a:r>
              <a:rPr lang="en-US" sz="2000" dirty="0"/>
              <a:t>Scenario: “If you only had 2 days of notes, could you predict?”</a:t>
            </a:r>
          </a:p>
          <a:p>
            <a:endParaRPr lang="en-US" sz="2000" dirty="0"/>
          </a:p>
          <a:p>
            <a:r>
              <a:rPr lang="en-US" sz="2000" dirty="0"/>
              <a:t>Answer: Yes → </a:t>
            </a:r>
            <a:r>
              <a:rPr lang="en-US" sz="2000" dirty="0" err="1"/>
              <a:t>ClinicalBERT</a:t>
            </a:r>
            <a:r>
              <a:rPr lang="en-US" sz="2000" dirty="0"/>
              <a:t> is more robust than baselines.</a:t>
            </a:r>
          </a:p>
        </p:txBody>
      </p:sp>
    </p:spTree>
    <p:extLst>
      <p:ext uri="{BB962C8B-B14F-4D97-AF65-F5344CB8AC3E}">
        <p14:creationId xmlns:p14="http://schemas.microsoft.com/office/powerpoint/2010/main" val="2101202604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7144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Clinical Implications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4D7815-5CF3-73EB-3EAE-E9F3A0E80FA3}"/>
              </a:ext>
            </a:extLst>
          </p:cNvPr>
          <p:cNvSpPr txBox="1"/>
          <p:nvPr/>
        </p:nvSpPr>
        <p:spPr>
          <a:xfrm>
            <a:off x="925456" y="1610104"/>
            <a:ext cx="6096000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Early risk scoring can reduce </a:t>
            </a:r>
            <a:r>
              <a:rPr lang="en-US" sz="2400" b="1" dirty="0"/>
              <a:t>avoidable readmissions</a:t>
            </a:r>
            <a:r>
              <a:rPr lang="en-US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Adaptable to: mortality risk, disease prediction, length of stay.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Deployment challenges: data privacy, adaptation to hospitals.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000" i="1" dirty="0"/>
              <a:t>“Where would you deploy first: ICU, General Ward, Outpatient?”</a:t>
            </a:r>
          </a:p>
          <a:p>
            <a:endParaRPr lang="en-US" sz="2000" i="1" dirty="0"/>
          </a:p>
          <a:p>
            <a:r>
              <a:rPr lang="en-US" sz="2000" dirty="0">
                <a:highlight>
                  <a:srgbClr val="FFFF00"/>
                </a:highlight>
              </a:rPr>
              <a:t>ICU (high risk, real-time decisions).</a:t>
            </a:r>
          </a:p>
        </p:txBody>
      </p:sp>
    </p:spTree>
    <p:extLst>
      <p:ext uri="{BB962C8B-B14F-4D97-AF65-F5344CB8AC3E}">
        <p14:creationId xmlns:p14="http://schemas.microsoft.com/office/powerpoint/2010/main" val="2867797447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7144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Limitation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4D7815-5CF3-73EB-3EAE-E9F3A0E80FA3}"/>
              </a:ext>
            </a:extLst>
          </p:cNvPr>
          <p:cNvSpPr txBox="1"/>
          <p:nvPr/>
        </p:nvSpPr>
        <p:spPr>
          <a:xfrm>
            <a:off x="1021838" y="1610104"/>
            <a:ext cx="1034108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Domain Generalization</a:t>
            </a:r>
            <a:r>
              <a:rPr lang="en-US" sz="2000" dirty="0"/>
              <a:t> → Trained only on MIMIC-III ICU notes (single hospital, Boston); may not generalize to other hospitals or clinical settings.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Sequence Length Constraint</a:t>
            </a:r>
            <a:r>
              <a:rPr lang="en-US" sz="2000" dirty="0"/>
              <a:t> → BERT max = 512 tokens; clinical notes are much longer, forcing splitting and possible loss of context.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Compute &amp; Resources</a:t>
            </a:r>
            <a:r>
              <a:rPr lang="en-US" sz="2000" dirty="0"/>
              <a:t> → Requires GPUs and large compute for pretraining/fine-tuning, limiting smaller hospitals.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Privacy Concerns</a:t>
            </a:r>
            <a:r>
              <a:rPr lang="en-US" sz="2000" dirty="0"/>
              <a:t> → Patient data is highly sensitive (HIPAA/GDPR); data sharing for retraining is difficult.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Interpretability</a:t>
            </a:r>
            <a:r>
              <a:rPr lang="en-US" sz="2000" dirty="0"/>
              <a:t> → Attention helps but predictions still feel like a “black box” to clinicians.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Adoption Barrier</a:t>
            </a:r>
            <a:r>
              <a:rPr lang="en-US" sz="2000" dirty="0"/>
              <a:t> → Clinicians may not fully trust AI predictions; alarm fatigue can reduce usefulness.</a:t>
            </a:r>
          </a:p>
        </p:txBody>
      </p:sp>
    </p:spTree>
    <p:extLst>
      <p:ext uri="{BB962C8B-B14F-4D97-AF65-F5344CB8AC3E}">
        <p14:creationId xmlns:p14="http://schemas.microsoft.com/office/powerpoint/2010/main" val="4270148457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7144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Conclusion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171A3D-550C-DA71-80EC-791AD6AA8BA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004B351-79BA-7C2B-021B-A238C415558A}"/>
              </a:ext>
            </a:extLst>
          </p:cNvPr>
          <p:cNvSpPr/>
          <p:nvPr/>
        </p:nvSpPr>
        <p:spPr>
          <a:xfrm>
            <a:off x="1103086" y="1770743"/>
            <a:ext cx="10341088" cy="3693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4D7815-5CF3-73EB-3EAE-E9F3A0E80FA3}"/>
              </a:ext>
            </a:extLst>
          </p:cNvPr>
          <p:cNvSpPr txBox="1"/>
          <p:nvPr/>
        </p:nvSpPr>
        <p:spPr>
          <a:xfrm>
            <a:off x="925456" y="1770743"/>
            <a:ext cx="1034108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 err="1"/>
              <a:t>ClinicalBERT</a:t>
            </a:r>
            <a:r>
              <a:rPr lang="en-US" sz="2000" dirty="0"/>
              <a:t> adapts BERT to clinical notes by pretraining on MIMIC-III, enabling better understanding of medical jargon and context.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It significantly outperforms baseline models in predicting 30-day hospital readmissions, even from early-stage notes. While powerful, its limitations include data privacy, sequence length constraints, and challenges in real-world clinical adoption.</a:t>
            </a:r>
          </a:p>
        </p:txBody>
      </p:sp>
    </p:spTree>
    <p:extLst>
      <p:ext uri="{BB962C8B-B14F-4D97-AF65-F5344CB8AC3E}">
        <p14:creationId xmlns:p14="http://schemas.microsoft.com/office/powerpoint/2010/main" val="14733862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38D6-9A4C-2060-2497-BAB79522E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915" y="0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BBEA6-D554-877C-BF37-80AB596EE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915" y="2134896"/>
            <a:ext cx="6707392" cy="1119292"/>
          </a:xfrm>
        </p:spPr>
        <p:txBody>
          <a:bodyPr>
            <a:normAutofit/>
          </a:bodyPr>
          <a:lstStyle/>
          <a:p>
            <a:r>
              <a:rPr lang="en-US" sz="2400" dirty="0"/>
              <a:t>“How many of you have ever been admitted or know someone admitted to a hospital?”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428C928-51B8-9545-F068-6E192205A799}"/>
              </a:ext>
            </a:extLst>
          </p:cNvPr>
          <p:cNvSpPr txBox="1">
            <a:spLocks/>
          </p:cNvSpPr>
          <p:nvPr/>
        </p:nvSpPr>
        <p:spPr>
          <a:xfrm>
            <a:off x="935915" y="3321425"/>
            <a:ext cx="6707392" cy="1119292"/>
          </a:xfrm>
          <a:prstGeom prst="rect">
            <a:avLst/>
          </a:prstGeom>
        </p:spPr>
        <p:txBody>
          <a:bodyPr vert="horz" lIns="0" tIns="45720" rIns="0" bIns="45720" rtlCol="0">
            <a:normAutofit fontScale="70000" lnSpcReduction="20000"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chemeClr val="tx2"/>
                </a:solidFill>
              </a:rPr>
              <a:t>Hospital readmissions cost</a:t>
            </a:r>
            <a:r>
              <a:rPr lang="en-US" sz="4600" b="1" dirty="0">
                <a:solidFill>
                  <a:schemeClr val="tx2"/>
                </a:solidFill>
              </a:rPr>
              <a:t> </a:t>
            </a:r>
            <a:r>
              <a:rPr lang="en-US" sz="4600" b="1" dirty="0">
                <a:solidFill>
                  <a:schemeClr val="tx2"/>
                </a:solidFill>
                <a:highlight>
                  <a:srgbClr val="FFFF00"/>
                </a:highlight>
              </a:rPr>
              <a:t>$17.9B </a:t>
            </a:r>
            <a:r>
              <a:rPr lang="en-US" sz="2400" b="1" dirty="0">
                <a:solidFill>
                  <a:schemeClr val="tx2"/>
                </a:solidFill>
              </a:rPr>
              <a:t>annually.</a:t>
            </a:r>
          </a:p>
          <a:p>
            <a:r>
              <a:rPr lang="en-US" sz="4200" b="1" dirty="0">
                <a:solidFill>
                  <a:schemeClr val="tx2"/>
                </a:solidFill>
                <a:highlight>
                  <a:srgbClr val="FFFF00"/>
                </a:highlight>
              </a:rPr>
              <a:t>76% </a:t>
            </a:r>
            <a:r>
              <a:rPr lang="en-US" sz="2400" b="1" dirty="0">
                <a:solidFill>
                  <a:schemeClr val="tx2"/>
                </a:solidFill>
              </a:rPr>
              <a:t>are avoidable.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E3DD4F-69FA-EDA0-9BC5-AB40D03F02D8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</p:spTree>
    <p:extLst>
      <p:ext uri="{BB962C8B-B14F-4D97-AF65-F5344CB8AC3E}">
        <p14:creationId xmlns:p14="http://schemas.microsoft.com/office/powerpoint/2010/main" val="12307434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38D6-9A4C-2060-2497-BAB79522E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-68377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Structured vs. Unstructured Data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2E512BF-7A21-ECD1-0B04-495C44089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98116" y="1386681"/>
            <a:ext cx="4776097" cy="4776097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37C50D-D5F2-2723-C85D-808B626C7440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B77DFC-03E9-B63E-B188-CE840C61EAE9}"/>
              </a:ext>
            </a:extLst>
          </p:cNvPr>
          <p:cNvSpPr txBox="1"/>
          <p:nvPr/>
        </p:nvSpPr>
        <p:spPr>
          <a:xfrm>
            <a:off x="1066800" y="2828835"/>
            <a:ext cx="60982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EHR = structured (lab results, medications) ✅</a:t>
            </a:r>
          </a:p>
          <a:p>
            <a:endParaRPr lang="en-US" b="1" dirty="0"/>
          </a:p>
          <a:p>
            <a:endParaRPr lang="en-US" sz="1800" b="1" dirty="0"/>
          </a:p>
          <a:p>
            <a:r>
              <a:rPr lang="en-US" sz="1800" b="1" dirty="0"/>
              <a:t>Clinical notes = unstructured (doctor’s free text) ❌</a:t>
            </a:r>
          </a:p>
        </p:txBody>
      </p:sp>
    </p:spTree>
    <p:extLst>
      <p:ext uri="{BB962C8B-B14F-4D97-AF65-F5344CB8AC3E}">
        <p14:creationId xmlns:p14="http://schemas.microsoft.com/office/powerpoint/2010/main" val="312700819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38D6-9A4C-2060-2497-BAB79522E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7845" y="5378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Why Notes Matter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37C50D-D5F2-2723-C85D-808B626C7440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362070-DFE2-F6FF-E6DC-01B413A98F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23507" y="2292615"/>
            <a:ext cx="6401693" cy="3553321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311A01D-1153-A766-C110-7B465DFE36A8}"/>
              </a:ext>
            </a:extLst>
          </p:cNvPr>
          <p:cNvSpPr txBox="1"/>
          <p:nvPr/>
        </p:nvSpPr>
        <p:spPr>
          <a:xfrm>
            <a:off x="1207845" y="2107949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Notes contain-.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1D40D2-F59F-3144-8F6D-6D87BE4B11A6}"/>
              </a:ext>
            </a:extLst>
          </p:cNvPr>
          <p:cNvSpPr txBox="1"/>
          <p:nvPr/>
        </p:nvSpPr>
        <p:spPr>
          <a:xfrm>
            <a:off x="1066800" y="4613235"/>
            <a:ext cx="609824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highlight>
                  <a:srgbClr val="FFFF00"/>
                </a:highlight>
              </a:rPr>
              <a:t>“</a:t>
            </a:r>
            <a:r>
              <a:rPr lang="en-US" b="1" dirty="0">
                <a:highlight>
                  <a:srgbClr val="FFFF00"/>
                </a:highlight>
              </a:rPr>
              <a:t>Doctors don’t have time to </a:t>
            </a:r>
          </a:p>
          <a:p>
            <a:r>
              <a:rPr lang="en-US" b="1" dirty="0">
                <a:highlight>
                  <a:srgbClr val="FFFF00"/>
                </a:highlight>
              </a:rPr>
              <a:t>read thousands of notes”</a:t>
            </a:r>
            <a:endParaRPr lang="en-US" sz="5400" b="1" dirty="0">
              <a:highlight>
                <a:srgbClr val="FFFF0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0CEF91-53C8-7D17-EBFA-E7A803265D85}"/>
              </a:ext>
            </a:extLst>
          </p:cNvPr>
          <p:cNvSpPr txBox="1"/>
          <p:nvPr/>
        </p:nvSpPr>
        <p:spPr>
          <a:xfrm>
            <a:off x="2061883" y="2221434"/>
            <a:ext cx="60982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reasoning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daily progress.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31994978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38D6-9A4C-2060-2497-BAB79522E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7845" y="53788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Why Notes Matter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37C50D-D5F2-2723-C85D-808B626C7440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362070-DFE2-F6FF-E6DC-01B413A98F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1975" y="2246764"/>
            <a:ext cx="6401693" cy="3553321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311A01D-1153-A766-C110-7B465DFE36A8}"/>
              </a:ext>
            </a:extLst>
          </p:cNvPr>
          <p:cNvSpPr txBox="1"/>
          <p:nvPr/>
        </p:nvSpPr>
        <p:spPr>
          <a:xfrm>
            <a:off x="1207845" y="2107949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Notes contain-.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0CEF91-53C8-7D17-EBFA-E7A803265D85}"/>
              </a:ext>
            </a:extLst>
          </p:cNvPr>
          <p:cNvSpPr txBox="1"/>
          <p:nvPr/>
        </p:nvSpPr>
        <p:spPr>
          <a:xfrm>
            <a:off x="2061883" y="2221434"/>
            <a:ext cx="609824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reasoning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history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daily progress.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D2C13-8AAB-99C5-4052-C85D0DC0E113}"/>
              </a:ext>
            </a:extLst>
          </p:cNvPr>
          <p:cNvSpPr txBox="1"/>
          <p:nvPr/>
        </p:nvSpPr>
        <p:spPr>
          <a:xfrm>
            <a:off x="1198881" y="4329761"/>
            <a:ext cx="60982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“</a:t>
            </a:r>
            <a:r>
              <a:rPr lang="en-US" b="1" i="1" dirty="0"/>
              <a:t>Patient coughing for 5 days,</a:t>
            </a:r>
          </a:p>
          <a:p>
            <a:r>
              <a:rPr lang="en-US" b="1" i="1" dirty="0"/>
              <a:t> not eating well.”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4AE009-A8F1-79BD-65C2-D5C359448D01}"/>
              </a:ext>
            </a:extLst>
          </p:cNvPr>
          <p:cNvSpPr txBox="1"/>
          <p:nvPr/>
        </p:nvSpPr>
        <p:spPr>
          <a:xfrm>
            <a:off x="1207845" y="5128424"/>
            <a:ext cx="60982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Higher chance of readmission → </a:t>
            </a:r>
          </a:p>
          <a:p>
            <a:r>
              <a:rPr lang="en-US" dirty="0">
                <a:highlight>
                  <a:srgbClr val="FFFF00"/>
                </a:highlight>
              </a:rPr>
              <a:t>notes contain crucial clinical signals.</a:t>
            </a:r>
            <a:endParaRPr lang="en-US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347102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F641F8E-21CC-F3D6-E6EA-98374F952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37835" r="-1879" b="23743"/>
          <a:stretch/>
        </p:blipFill>
        <p:spPr>
          <a:xfrm>
            <a:off x="123601" y="1721223"/>
            <a:ext cx="11944798" cy="450476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14943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Enter NLP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C3414D-CDEE-02B0-5ECC-00C3C32F330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49453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F641F8E-21CC-F3D6-E6EA-98374F952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37835" r="-1879" b="23743"/>
          <a:stretch/>
        </p:blipFill>
        <p:spPr>
          <a:xfrm>
            <a:off x="224342" y="1686710"/>
            <a:ext cx="11944798" cy="450476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456" y="-314943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Enter NLP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7C3414D-CDEE-02B0-5ECC-00C3C32F3301}"/>
              </a:ext>
            </a:extLst>
          </p:cNvPr>
          <p:cNvCxnSpPr/>
          <p:nvPr/>
        </p:nvCxnSpPr>
        <p:spPr>
          <a:xfrm>
            <a:off x="925456" y="1344706"/>
            <a:ext cx="103410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E454AB70-DD31-F7CC-F9F0-37A1B3D220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835" r="-1879" b="23743"/>
          <a:stretch/>
        </p:blipFill>
        <p:spPr>
          <a:xfrm>
            <a:off x="123601" y="1715738"/>
            <a:ext cx="11944798" cy="450476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884F7E5-745E-9B07-C062-029D60669FF8}"/>
              </a:ext>
            </a:extLst>
          </p:cNvPr>
          <p:cNvSpPr/>
          <p:nvPr/>
        </p:nvSpPr>
        <p:spPr>
          <a:xfrm>
            <a:off x="591671" y="4625788"/>
            <a:ext cx="3845858" cy="14253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945C24-CF91-8BC1-53E5-BA26818E8E53}"/>
              </a:ext>
            </a:extLst>
          </p:cNvPr>
          <p:cNvSpPr txBox="1"/>
          <p:nvPr/>
        </p:nvSpPr>
        <p:spPr>
          <a:xfrm>
            <a:off x="591671" y="4925705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highlight>
                  <a:srgbClr val="FFFF00"/>
                </a:highlight>
              </a:rPr>
              <a:t>Same meaning → BOW models fail, transformers capture semantics better.</a:t>
            </a:r>
            <a:endParaRPr lang="en-US" sz="2400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99974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762003E-2156-4BE8-BA10-7D395C72BB01}"/>
              </a:ext>
            </a:extLst>
          </p:cNvPr>
          <p:cNvSpPr txBox="1"/>
          <p:nvPr/>
        </p:nvSpPr>
        <p:spPr>
          <a:xfrm>
            <a:off x="3187925" y="643488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American International University-Bangladesh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3CB534F-48A2-34C8-6E24-4637273D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2940"/>
            <a:ext cx="10058400" cy="1450757"/>
          </a:xfrm>
        </p:spPr>
        <p:txBody>
          <a:bodyPr>
            <a:normAutofit/>
          </a:bodyPr>
          <a:lstStyle/>
          <a:p>
            <a:r>
              <a:rPr lang="en-US" sz="2800" dirty="0"/>
              <a:t>Why BERT?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84F7E5-745E-9B07-C062-029D60669FF8}"/>
              </a:ext>
            </a:extLst>
          </p:cNvPr>
          <p:cNvSpPr/>
          <p:nvPr/>
        </p:nvSpPr>
        <p:spPr>
          <a:xfrm>
            <a:off x="685801" y="4615935"/>
            <a:ext cx="3845858" cy="142538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018226-AAA2-C439-C041-74F2CD3872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23779" r="-368" b="19108"/>
          <a:stretch/>
        </p:blipFill>
        <p:spPr>
          <a:xfrm>
            <a:off x="5403477" y="2245659"/>
            <a:ext cx="6356948" cy="36172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7FE49C-096B-B2AE-5786-23ADAA4666C9}"/>
              </a:ext>
            </a:extLst>
          </p:cNvPr>
          <p:cNvSpPr txBox="1"/>
          <p:nvPr/>
        </p:nvSpPr>
        <p:spPr>
          <a:xfrm>
            <a:off x="1201271" y="2233168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dirty="0">
                <a:highlight>
                  <a:srgbClr val="FFFF00"/>
                </a:highlight>
              </a:rPr>
              <a:t>Transformer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9D8DC7-F9BE-CDFF-561B-E578ACC88293}"/>
              </a:ext>
            </a:extLst>
          </p:cNvPr>
          <p:cNvSpPr txBox="1"/>
          <p:nvPr/>
        </p:nvSpPr>
        <p:spPr>
          <a:xfrm>
            <a:off x="2050677" y="2908845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dirty="0">
                <a:highlight>
                  <a:srgbClr val="FFFF00"/>
                </a:highlight>
              </a:rPr>
              <a:t>Self-Attention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FC427E-0D3D-2194-F52D-622033C0148B}"/>
              </a:ext>
            </a:extLst>
          </p:cNvPr>
          <p:cNvSpPr txBox="1"/>
          <p:nvPr/>
        </p:nvSpPr>
        <p:spPr>
          <a:xfrm>
            <a:off x="2483711" y="3557759"/>
            <a:ext cx="609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dirty="0">
                <a:highlight>
                  <a:srgbClr val="FFFF00"/>
                </a:highlight>
              </a:rPr>
              <a:t>Contextual Embedding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99A8ED7-6A86-A925-8581-61198F335956}"/>
              </a:ext>
            </a:extLst>
          </p:cNvPr>
          <p:cNvCxnSpPr/>
          <p:nvPr/>
        </p:nvCxnSpPr>
        <p:spPr>
          <a:xfrm>
            <a:off x="2623970" y="2641882"/>
            <a:ext cx="322729" cy="222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88557FE-B110-33D3-932B-A7C9F26EF522}"/>
              </a:ext>
            </a:extLst>
          </p:cNvPr>
          <p:cNvCxnSpPr>
            <a:cxnSpLocks/>
          </p:cNvCxnSpPr>
          <p:nvPr/>
        </p:nvCxnSpPr>
        <p:spPr>
          <a:xfrm>
            <a:off x="3620865" y="3287620"/>
            <a:ext cx="322729" cy="222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56412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F5B1FD9-3BB6-4DA9-A089-3B68C2323D4F}">
  <ds:schemaRefs>
    <ds:schemaRef ds:uri="http://purl.org/dc/elements/1.1/"/>
    <ds:schemaRef ds:uri="http://schemas.microsoft.com/office/2006/documentManagement/types"/>
    <ds:schemaRef ds:uri="http://www.w3.org/XML/1998/namespace"/>
    <ds:schemaRef ds:uri="71af3243-3dd4-4a8d-8c0d-dd76da1f02a5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{08E27076-D5F0-4B8A-BA67-4CB7129E986A}TF427093bb-7ddc-497b-80f4-fe945bcee621ff7241c0_win32-add2936a5c77</Template>
  <TotalTime>399</TotalTime>
  <Words>1462</Words>
  <Application>Microsoft Office PowerPoint</Application>
  <PresentationFormat>Widescreen</PresentationFormat>
  <Paragraphs>201</Paragraphs>
  <Slides>25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Bookman Old Style</vt:lpstr>
      <vt:lpstr>Calibri</vt:lpstr>
      <vt:lpstr>Franklin Gothic Book</vt:lpstr>
      <vt:lpstr>Lucida Grande</vt:lpstr>
      <vt:lpstr>SourceSansPro</vt:lpstr>
      <vt:lpstr>1_RetrospectVTI</vt:lpstr>
      <vt:lpstr>ClinicalBERT: </vt:lpstr>
      <vt:lpstr>Group members</vt:lpstr>
      <vt:lpstr>The Problem</vt:lpstr>
      <vt:lpstr>Structured vs. Unstructured Data</vt:lpstr>
      <vt:lpstr>Why Notes Matter</vt:lpstr>
      <vt:lpstr>Why Notes Matter</vt:lpstr>
      <vt:lpstr>Enter NLP</vt:lpstr>
      <vt:lpstr>Enter NLP</vt:lpstr>
      <vt:lpstr>Why BERT?</vt:lpstr>
      <vt:lpstr>Why BERT?</vt:lpstr>
      <vt:lpstr>Clinical BERT Dataflow</vt:lpstr>
      <vt:lpstr>Embeddings</vt:lpstr>
      <vt:lpstr>Transformer</vt:lpstr>
      <vt:lpstr>Self Attention</vt:lpstr>
      <vt:lpstr>Self Attention</vt:lpstr>
      <vt:lpstr>Pretraining Tasks</vt:lpstr>
      <vt:lpstr>Fine-Tuning</vt:lpstr>
      <vt:lpstr>Hyperparameters</vt:lpstr>
      <vt:lpstr>Dataset (MIMIC-III)</vt:lpstr>
      <vt:lpstr>Results: Language Modeling</vt:lpstr>
      <vt:lpstr>Results: Readmission (Discharge Summaries)</vt:lpstr>
      <vt:lpstr>Results: Readmission (Discharge Summaries)</vt:lpstr>
      <vt:lpstr>Clinical Implications</vt:lpstr>
      <vt:lpstr>Limitation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ClinicalBERT: </dc:title>
  <dc:creator>NAZIM-E-ALAM</dc:creator>
  <cp:lastModifiedBy>MD. MOSTAFIJUR RAHMAN</cp:lastModifiedBy>
  <cp:revision>5</cp:revision>
  <dcterms:created xsi:type="dcterms:W3CDTF">2025-09-16T15:27:11Z</dcterms:created>
  <dcterms:modified xsi:type="dcterms:W3CDTF">2025-09-17T07:40:59Z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